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74" r:id="rId2"/>
    <p:sldId id="264" r:id="rId3"/>
    <p:sldId id="266" r:id="rId4"/>
    <p:sldId id="267" r:id="rId5"/>
    <p:sldId id="272" r:id="rId6"/>
    <p:sldId id="268" r:id="rId7"/>
    <p:sldId id="273" r:id="rId8"/>
    <p:sldId id="265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34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22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tiff>
</file>

<file path=ppt/media/image11.tiff>
</file>

<file path=ppt/media/image12.tiff>
</file>

<file path=ppt/media/image2.jpeg>
</file>

<file path=ppt/media/image3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04CFB4-1CBB-F243-A27C-413F0D32ADD1}" type="datetimeFigureOut">
              <a:rPr lang="en-US" smtClean="0"/>
              <a:t>4/6/21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30CD68-A76A-8D4D-9A87-2E3C9B689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225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0CD68-A76A-8D4D-9A87-2E3C9B689A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191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686CA-046C-6546-AD3E-663D74DC2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09676-9A62-6242-A900-43F3506EB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38373-ABBA-844D-98CF-310C2EC94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1" y="197948"/>
            <a:ext cx="6586491" cy="128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/>
              <a:t>Microbiome: current and future status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F12C2-BA9A-7B4D-95CC-C6FCCA7DCCF5}"/>
              </a:ext>
            </a:extLst>
          </p:cNvPr>
          <p:cNvSpPr txBox="1"/>
          <p:nvPr/>
        </p:nvSpPr>
        <p:spPr>
          <a:xfrm>
            <a:off x="4965431" y="2194401"/>
            <a:ext cx="7226549" cy="466359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Best practices </a:t>
            </a:r>
            <a:r>
              <a:rPr lang="en-US" sz="2400" dirty="0"/>
              <a:t>– on experimental design and the cautionary tales of false signals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Standard and custom designed workflows </a:t>
            </a:r>
            <a:r>
              <a:rPr lang="en-US" sz="2400" dirty="0"/>
              <a:t>– context and resolution dependent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Statistical rigor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Visualization and functional analysis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New directions of AI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New consumer markets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New conservation ecology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New clinical applications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5" name="Picture 4" descr="White bulbs with a yellow one standing out">
            <a:extLst>
              <a:ext uri="{FF2B5EF4-FFF2-40B4-BE49-F238E27FC236}">
                <a16:creationId xmlns:a16="http://schemas.microsoft.com/office/drawing/2014/main" id="{B1C31BE4-1015-4647-B5A6-4ACF6228D4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BAB9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304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3238581" y="-329457"/>
            <a:ext cx="5714837" cy="852011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8BD90F8-E026-4641-A43E-168F47A0A866}"/>
              </a:ext>
            </a:extLst>
          </p:cNvPr>
          <p:cNvSpPr/>
          <p:nvPr/>
        </p:nvSpPr>
        <p:spPr>
          <a:xfrm rot="5400000">
            <a:off x="-1353746" y="3646638"/>
            <a:ext cx="496533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Collaborative coding integrating data sciences, public health, &amp; humanities research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FDB8E7-93FA-B341-A2C5-34A7465A48FB}"/>
              </a:ext>
            </a:extLst>
          </p:cNvPr>
          <p:cNvSpPr txBox="1"/>
          <p:nvPr/>
        </p:nvSpPr>
        <p:spPr>
          <a:xfrm>
            <a:off x="1686403" y="53999"/>
            <a:ext cx="9763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rade Gothic LT Std Bold Conden" panose="020B0806020502020204" pitchFamily="34" charset="77"/>
                <a:ea typeface="+mn-ea"/>
                <a:cs typeface="+mn-cs"/>
              </a:rPr>
              <a:t>Host-microbiome interactions in global health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97631" y="707351"/>
            <a:ext cx="3751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Oberstaller</a:t>
            </a:r>
            <a:r>
              <a:rPr lang="en-US" dirty="0">
                <a:solidFill>
                  <a:schemeClr val="bg1"/>
                </a:solidFill>
              </a:rPr>
              <a:t> et al, F1000research, 2020</a:t>
            </a:r>
          </a:p>
        </p:txBody>
      </p:sp>
    </p:spTree>
    <p:extLst>
      <p:ext uri="{BB962C8B-B14F-4D97-AF65-F5344CB8AC3E}">
        <p14:creationId xmlns:p14="http://schemas.microsoft.com/office/powerpoint/2010/main" val="1013575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815990" y="312636"/>
            <a:ext cx="8709212" cy="71064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Redefine the boundary of a human by internal and external microbiota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BC0699-4B8D-1145-B2C8-50798B8F6A5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15990" y="1277171"/>
            <a:ext cx="8156597" cy="558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698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D95D64-5EAE-5343-A334-603AB9BFCDC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74"/>
          <a:stretch/>
        </p:blipFill>
        <p:spPr>
          <a:xfrm>
            <a:off x="3554236" y="741406"/>
            <a:ext cx="4762252" cy="590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674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C2EF3B7-8355-9A49-BFF5-9EF92C7B0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4421" y="1023276"/>
            <a:ext cx="9901675" cy="552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C5523C4E-D29A-EE43-9655-52C0FA93ADB9}"/>
              </a:ext>
            </a:extLst>
          </p:cNvPr>
          <p:cNvSpPr txBox="1">
            <a:spLocks/>
          </p:cNvSpPr>
          <p:nvPr/>
        </p:nvSpPr>
        <p:spPr>
          <a:xfrm>
            <a:off x="1815990" y="312636"/>
            <a:ext cx="8709212" cy="71064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Collaborative coding against pandemics</a:t>
            </a:r>
          </a:p>
        </p:txBody>
      </p:sp>
    </p:spTree>
    <p:extLst>
      <p:ext uri="{BB962C8B-B14F-4D97-AF65-F5344CB8AC3E}">
        <p14:creationId xmlns:p14="http://schemas.microsoft.com/office/powerpoint/2010/main" val="1702299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CA62D-5B8E-954B-91E3-E87DA2BB1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for coding against pandemics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50795B-93D5-9D44-B19E-ED1B941F8567}"/>
              </a:ext>
            </a:extLst>
          </p:cNvPr>
          <p:cNvSpPr/>
          <p:nvPr/>
        </p:nvSpPr>
        <p:spPr>
          <a:xfrm>
            <a:off x="2101784" y="1690688"/>
            <a:ext cx="826553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400" b="1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Viral discovery</a:t>
            </a:r>
            <a:r>
              <a:rPr lang="en-US" sz="2400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– zoonotic virus has a large reservoir, that might have been deposited in the various database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400" b="1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Host genetics </a:t>
            </a:r>
            <a:r>
              <a:rPr lang="en-US" sz="2400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– efficient interrogation of human variants for disease outcomes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endParaRPr lang="en-US" sz="2400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Respiratory microbiome</a:t>
            </a:r>
            <a:r>
              <a:rPr lang="en-US" sz="2400" dirty="0">
                <a:solidFill>
                  <a:srgbClr val="0070C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– integrate and explore air-borne microbiome diversities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Microbe interactions</a:t>
            </a:r>
            <a:r>
              <a:rPr lang="en-US" sz="2400" dirty="0">
                <a:solidFill>
                  <a:srgbClr val="0070C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– explore the relationship between human microbiome and airway diseases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Sewage / urban air microbiome mining </a:t>
            </a:r>
            <a:r>
              <a:rPr lang="en-US" sz="2400" dirty="0">
                <a:solidFill>
                  <a:srgbClr val="0070C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– mining and searching for potential pathogens.</a:t>
            </a:r>
          </a:p>
        </p:txBody>
      </p:sp>
    </p:spTree>
    <p:extLst>
      <p:ext uri="{BB962C8B-B14F-4D97-AF65-F5344CB8AC3E}">
        <p14:creationId xmlns:p14="http://schemas.microsoft.com/office/powerpoint/2010/main" val="2723962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722DB-CCC9-634E-A852-58F209BD5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81" y="0"/>
            <a:ext cx="11689491" cy="1325563"/>
          </a:xfrm>
        </p:spPr>
        <p:txBody>
          <a:bodyPr/>
          <a:lstStyle/>
          <a:p>
            <a:r>
              <a:rPr lang="en-US" dirty="0"/>
              <a:t>Air microbiota – microbiome mycobiome </a:t>
            </a:r>
            <a:r>
              <a:rPr lang="en-US" dirty="0" err="1"/>
              <a:t>virome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71D60A5-CCF6-FB4A-9DF1-280660009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29264" y="1325563"/>
            <a:ext cx="8332573" cy="5354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837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289" y="-85043"/>
            <a:ext cx="4509236" cy="1139139"/>
          </a:xfrm>
        </p:spPr>
        <p:txBody>
          <a:bodyPr>
            <a:normAutofit/>
          </a:bodyPr>
          <a:lstStyle/>
          <a:p>
            <a:r>
              <a:rPr lang="en-US" sz="2500" dirty="0"/>
              <a:t>Microbiome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607" y="814220"/>
            <a:ext cx="5750012" cy="4586431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600" dirty="0"/>
              <a:t>COPH(funded)</a:t>
            </a:r>
            <a:r>
              <a:rPr lang="mr-IN" sz="1600" dirty="0"/>
              <a:t>–</a:t>
            </a:r>
            <a:r>
              <a:rPr lang="en-US" sz="1600" dirty="0"/>
              <a:t> Single cell </a:t>
            </a:r>
            <a:r>
              <a:rPr lang="en-US" sz="1600" i="1" dirty="0"/>
              <a:t>C. difficile </a:t>
            </a:r>
            <a:r>
              <a:rPr lang="en-US" sz="1600" dirty="0"/>
              <a:t>microbiome project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NSF(submitted) </a:t>
            </a:r>
            <a:r>
              <a:rPr lang="mr-IN" sz="1600" dirty="0"/>
              <a:t>–</a:t>
            </a:r>
            <a:r>
              <a:rPr lang="en-US" sz="1600" dirty="0"/>
              <a:t> invasion ecology and gut microbiome adaptations.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NSF (to be submitted) </a:t>
            </a:r>
            <a:r>
              <a:rPr lang="mr-IN" sz="1600" dirty="0"/>
              <a:t>–</a:t>
            </a:r>
            <a:r>
              <a:rPr lang="en-US" sz="1600" dirty="0"/>
              <a:t> Tracking ancient global pandemics with microbiomes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NSF (in prep) </a:t>
            </a:r>
            <a:r>
              <a:rPr lang="mr-IN" sz="1600" dirty="0"/>
              <a:t>–</a:t>
            </a:r>
            <a:r>
              <a:rPr lang="en-US" sz="1600" dirty="0"/>
              <a:t> Decoding neural system and marine microbiota interactions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NIH (to resubmit) </a:t>
            </a:r>
            <a:r>
              <a:rPr lang="mr-IN" sz="1600" dirty="0"/>
              <a:t>–</a:t>
            </a:r>
            <a:r>
              <a:rPr lang="en-US" sz="1600" dirty="0"/>
              <a:t> Modulating neuro-degenerative diseases from gut microbiomes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USF( to resubmit) </a:t>
            </a:r>
            <a:r>
              <a:rPr lang="mr-IN" sz="1600" dirty="0"/>
              <a:t>–</a:t>
            </a:r>
            <a:r>
              <a:rPr lang="en-US" sz="1600" dirty="0"/>
              <a:t> Engineering </a:t>
            </a:r>
            <a:r>
              <a:rPr lang="en-US" sz="1600" i="1" dirty="0"/>
              <a:t>Microbiome-on-a-chip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USF(to resubmit) </a:t>
            </a:r>
            <a:r>
              <a:rPr lang="mr-IN" sz="1600" dirty="0"/>
              <a:t>–</a:t>
            </a:r>
            <a:r>
              <a:rPr lang="en-US" sz="1600" dirty="0"/>
              <a:t> Capturing and decoding breath microbiomes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/>
              <a:t>NSF(funded on other things, but spin off) </a:t>
            </a:r>
            <a:r>
              <a:rPr lang="mr-IN" sz="1600" dirty="0"/>
              <a:t>–</a:t>
            </a:r>
            <a:r>
              <a:rPr lang="en-US" sz="1600" dirty="0"/>
              <a:t> Evolution of immunity and gut microbiota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7977D39-626F-40D7-B00F-16E02602D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961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14207" y="361702"/>
            <a:ext cx="1691640" cy="1691640"/>
          </a:xfrm>
          <a:custGeom>
            <a:avLst/>
            <a:gdLst/>
            <a:ahLst/>
            <a:cxnLst/>
            <a:rect l="l" t="t" r="r" b="b"/>
            <a:pathLst>
              <a:path w="1956816" h="1956816">
                <a:moveTo>
                  <a:pt x="978408" y="0"/>
                </a:moveTo>
                <a:cubicBezTo>
                  <a:pt x="1518768" y="0"/>
                  <a:pt x="1956816" y="438048"/>
                  <a:pt x="1956816" y="978408"/>
                </a:cubicBezTo>
                <a:cubicBezTo>
                  <a:pt x="1956816" y="1518768"/>
                  <a:pt x="1518768" y="1956816"/>
                  <a:pt x="978408" y="1956816"/>
                </a:cubicBezTo>
                <a:cubicBezTo>
                  <a:pt x="438048" y="1956816"/>
                  <a:pt x="0" y="1518768"/>
                  <a:pt x="0" y="978408"/>
                </a:cubicBezTo>
                <a:cubicBezTo>
                  <a:pt x="0" y="438048"/>
                  <a:pt x="438048" y="0"/>
                  <a:pt x="978408" y="0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05CDE4-B751-4B3E-B625-6E59F8903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8108C16-F4C0-44AA-999D-17BD39219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1428" y="2550745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9848" y="2759946"/>
            <a:ext cx="2743200" cy="2743200"/>
          </a:xfrm>
          <a:custGeom>
            <a:avLst/>
            <a:gdLst/>
            <a:ahLst/>
            <a:cxnLst/>
            <a:rect l="l" t="t" r="r" b="b"/>
            <a:pathLst>
              <a:path w="2834640" h="2834640">
                <a:moveTo>
                  <a:pt x="1417320" y="0"/>
                </a:moveTo>
                <a:cubicBezTo>
                  <a:pt x="2200084" y="0"/>
                  <a:pt x="2834640" y="634556"/>
                  <a:pt x="2834640" y="1417320"/>
                </a:cubicBezTo>
                <a:cubicBezTo>
                  <a:pt x="2834640" y="2200084"/>
                  <a:pt x="2200084" y="2834640"/>
                  <a:pt x="1417320" y="2834640"/>
                </a:cubicBezTo>
                <a:cubicBezTo>
                  <a:pt x="634556" y="2834640"/>
                  <a:pt x="0" y="2200084"/>
                  <a:pt x="0" y="1417320"/>
                </a:cubicBezTo>
                <a:cubicBezTo>
                  <a:pt x="0" y="634556"/>
                  <a:pt x="634556" y="0"/>
                  <a:pt x="1417320" y="0"/>
                </a:cubicBezTo>
                <a:close/>
              </a:path>
            </a:pathLst>
          </a:custGeom>
        </p:spPr>
      </p:pic>
      <p:pic>
        <p:nvPicPr>
          <p:cNvPr id="4" name="Picture 3" descr="A close-up of some cables&#10;&#10;Description automatically generated with low confidence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78624" y="2"/>
            <a:ext cx="3913376" cy="3281569"/>
          </a:xfrm>
          <a:custGeom>
            <a:avLst/>
            <a:gdLst/>
            <a:ahLst/>
            <a:cxnLst/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DC29AC1-2821-4FCC-B597-88DAF39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3162" y="4604085"/>
            <a:ext cx="4281112" cy="2253913"/>
          </a:xfrm>
          <a:custGeom>
            <a:avLst/>
            <a:gdLst>
              <a:gd name="connsiteX0" fmla="*/ 2140556 w 4281112"/>
              <a:gd name="connsiteY0" fmla="*/ 0 h 2253913"/>
              <a:gd name="connsiteX1" fmla="*/ 4281112 w 4281112"/>
              <a:gd name="connsiteY1" fmla="*/ 2140556 h 2253913"/>
              <a:gd name="connsiteX2" fmla="*/ 4275388 w 4281112"/>
              <a:gd name="connsiteY2" fmla="*/ 2253913 h 2253913"/>
              <a:gd name="connsiteX3" fmla="*/ 5724 w 4281112"/>
              <a:gd name="connsiteY3" fmla="*/ 2253913 h 2253913"/>
              <a:gd name="connsiteX4" fmla="*/ 0 w 4281112"/>
              <a:gd name="connsiteY4" fmla="*/ 2140556 h 2253913"/>
              <a:gd name="connsiteX5" fmla="*/ 2140556 w 4281112"/>
              <a:gd name="connsiteY5" fmla="*/ 0 h 225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81112" h="2253913">
                <a:moveTo>
                  <a:pt x="2140556" y="0"/>
                </a:moveTo>
                <a:cubicBezTo>
                  <a:pt x="3322752" y="0"/>
                  <a:pt x="4281112" y="958360"/>
                  <a:pt x="4281112" y="2140556"/>
                </a:cubicBezTo>
                <a:lnTo>
                  <a:pt x="4275388" y="2253913"/>
                </a:lnTo>
                <a:lnTo>
                  <a:pt x="5724" y="2253913"/>
                </a:lnTo>
                <a:lnTo>
                  <a:pt x="0" y="2140556"/>
                </a:lnTo>
                <a:cubicBezTo>
                  <a:pt x="0" y="958360"/>
                  <a:pt x="958360" y="0"/>
                  <a:pt x="214055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Text&#10;&#10;Description automatically generated with medium confidence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 b="-1"/>
          <a:stretch/>
        </p:blipFill>
        <p:spPr>
          <a:xfrm>
            <a:off x="1818614" y="4769536"/>
            <a:ext cx="3950208" cy="2088462"/>
          </a:xfrm>
          <a:custGeom>
            <a:avLst/>
            <a:gdLst/>
            <a:ahLst/>
            <a:cxnLst/>
            <a:rect l="l" t="t" r="r" b="b"/>
            <a:pathLst>
              <a:path w="3950208" h="2088462">
                <a:moveTo>
                  <a:pt x="1975104" y="0"/>
                </a:moveTo>
                <a:cubicBezTo>
                  <a:pt x="3065924" y="0"/>
                  <a:pt x="3950208" y="884284"/>
                  <a:pt x="3950208" y="1975104"/>
                </a:cubicBezTo>
                <a:lnTo>
                  <a:pt x="3944484" y="2088462"/>
                </a:lnTo>
                <a:lnTo>
                  <a:pt x="5724" y="2088462"/>
                </a:lnTo>
                <a:lnTo>
                  <a:pt x="0" y="1975104"/>
                </a:lnTo>
                <a:cubicBezTo>
                  <a:pt x="0" y="884284"/>
                  <a:pt x="884284" y="0"/>
                  <a:pt x="1975104" y="0"/>
                </a:cubicBez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8F10CB3-3B5E-4C7A-98CF-B87454DD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Chart, scatter chart&#10;&#10;Description automatically generated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09416" y="4131546"/>
            <a:ext cx="3178912" cy="2726454"/>
          </a:xfrm>
          <a:custGeom>
            <a:avLst/>
            <a:gdLst/>
            <a:ahLst/>
            <a:cxnLst/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0546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B04EF-D201-F340-BAA9-AF416FB7D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919" y="105110"/>
            <a:ext cx="11261783" cy="1325563"/>
          </a:xfrm>
        </p:spPr>
        <p:txBody>
          <a:bodyPr/>
          <a:lstStyle/>
          <a:p>
            <a:r>
              <a:rPr lang="en-US" dirty="0"/>
              <a:t>AI BIO – powered by AI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B8831D-F05A-CB40-9D81-64EA4AB17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93" y="1690688"/>
            <a:ext cx="3483002" cy="34731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5CD581-E4E8-054A-93B5-46B172E4A0FC}"/>
              </a:ext>
            </a:extLst>
          </p:cNvPr>
          <p:cNvSpPr txBox="1"/>
          <p:nvPr/>
        </p:nvSpPr>
        <p:spPr>
          <a:xfrm>
            <a:off x="4175984" y="1492228"/>
            <a:ext cx="456110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Microbe interactions in neuron genesis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Microbiome </a:t>
            </a:r>
            <a:r>
              <a:rPr lang="en-US" sz="2800" dirty="0"/>
              <a:t>in neural plasticity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Microbiome in human diet evolution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Microbiome in animal immunity evolution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ED07F-8EB3-E44F-9DDD-5C94742B6888}"/>
              </a:ext>
            </a:extLst>
          </p:cNvPr>
          <p:cNvSpPr txBox="1"/>
          <p:nvPr/>
        </p:nvSpPr>
        <p:spPr>
          <a:xfrm>
            <a:off x="8612660" y="1492228"/>
            <a:ext cx="3437838" cy="4893647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Deep learning on interpretability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Neural network of two-way interactions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Autoencoder variations of plasticity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Knowledge representations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Deep learning classifiers</a:t>
            </a:r>
          </a:p>
        </p:txBody>
      </p:sp>
    </p:spTree>
    <p:extLst>
      <p:ext uri="{BB962C8B-B14F-4D97-AF65-F5344CB8AC3E}">
        <p14:creationId xmlns:p14="http://schemas.microsoft.com/office/powerpoint/2010/main" val="1469824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308</Words>
  <Application>Microsoft Macintosh PowerPoint</Application>
  <PresentationFormat>Widescreen</PresentationFormat>
  <Paragraphs>51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Trade Gothic LT Std Bold Conden</vt:lpstr>
      <vt:lpstr>Arial</vt:lpstr>
      <vt:lpstr>Calibri</vt:lpstr>
      <vt:lpstr>Calibri Light</vt:lpstr>
      <vt:lpstr>Symbol</vt:lpstr>
      <vt:lpstr>Office Theme</vt:lpstr>
      <vt:lpstr>Microbiome: current and future status</vt:lpstr>
      <vt:lpstr>PowerPoint Presentation</vt:lpstr>
      <vt:lpstr>Redefine the boundary of a human by internal and external microbiota</vt:lpstr>
      <vt:lpstr>PowerPoint Presentation</vt:lpstr>
      <vt:lpstr>PowerPoint Presentation</vt:lpstr>
      <vt:lpstr>Topics for coding against pandemics</vt:lpstr>
      <vt:lpstr>Air microbiota – microbiome mycobiome virome</vt:lpstr>
      <vt:lpstr>Microbiome projects</vt:lpstr>
      <vt:lpstr>AI BIO – powered by 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Microbiome: current and future status</dc:title>
  <dc:creator>Jiang, Rays H.Y.</dc:creator>
  <cp:lastModifiedBy>Jiang, Rays H.Y.</cp:lastModifiedBy>
  <cp:revision>3</cp:revision>
  <dcterms:created xsi:type="dcterms:W3CDTF">2021-04-06T20:18:37Z</dcterms:created>
  <dcterms:modified xsi:type="dcterms:W3CDTF">2021-04-06T20:29:52Z</dcterms:modified>
</cp:coreProperties>
</file>

<file path=docProps/thumbnail.jpeg>
</file>